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79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0972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4682B4"/>
                </a:solidFill>
              </a:defRPr>
            </a:pPr>
            <a:r>
              <a:t>Optimización de Rutas de Distribución mediante Recocido Simulado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200400"/>
            <a:ext cx="100584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F0F0F0"/>
                </a:solidFill>
              </a:defRPr>
            </a:pPr>
            <a:r>
              <a:rPr dirty="0"/>
              <a:t>Proyecto de </a:t>
            </a:r>
            <a:r>
              <a:rPr dirty="0" err="1"/>
              <a:t>investigación</a:t>
            </a:r>
            <a:r>
              <a:rPr dirty="0"/>
              <a:t>: </a:t>
            </a:r>
            <a:r>
              <a:rPr dirty="0" err="1"/>
              <a:t>Optimización</a:t>
            </a:r>
            <a:r>
              <a:rPr dirty="0"/>
              <a:t> de </a:t>
            </a:r>
            <a:r>
              <a:rPr dirty="0" err="1"/>
              <a:t>rutas</a:t>
            </a:r>
            <a:r>
              <a:rPr dirty="0"/>
              <a:t> de </a:t>
            </a:r>
            <a:r>
              <a:rPr dirty="0" err="1"/>
              <a:t>distribución</a:t>
            </a:r>
            <a:endParaRPr dirty="0"/>
          </a:p>
          <a:p>
            <a:pPr algn="ctr">
              <a:defRPr sz="1800" b="1">
                <a:solidFill>
                  <a:srgbClr val="F0F0F0"/>
                </a:solidFill>
              </a:defRPr>
            </a:pPr>
            <a:r>
              <a:rPr dirty="0" err="1"/>
              <a:t>mediante</a:t>
            </a:r>
            <a:r>
              <a:rPr dirty="0"/>
              <a:t> </a:t>
            </a:r>
            <a:r>
              <a:rPr dirty="0" err="1"/>
              <a:t>Recocido</a:t>
            </a:r>
            <a:r>
              <a:rPr dirty="0"/>
              <a:t> </a:t>
            </a:r>
            <a:r>
              <a:rPr dirty="0" err="1"/>
              <a:t>Simulado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Culiacán</a:t>
            </a:r>
          </a:p>
          <a:p>
            <a:pPr algn="ctr">
              <a:defRPr sz="1800" b="1">
                <a:solidFill>
                  <a:srgbClr val="F0F0F0"/>
                </a:solidFill>
              </a:defRPr>
            </a:pPr>
            <a:endParaRPr dirty="0"/>
          </a:p>
          <a:p>
            <a:pPr algn="ctr">
              <a:defRPr sz="1600" b="0">
                <a:solidFill>
                  <a:srgbClr val="F0F0F0"/>
                </a:solidFill>
              </a:defRPr>
            </a:pPr>
            <a:r>
              <a:rPr dirty="0" err="1"/>
              <a:t>Alumnos</a:t>
            </a:r>
            <a:r>
              <a:rPr dirty="0"/>
              <a:t>: García Sánchez Sergio Jesús, Corrales Palazuelos Darío</a:t>
            </a:r>
          </a:p>
          <a:p>
            <a:pPr algn="ctr">
              <a:defRPr sz="1600" b="0">
                <a:solidFill>
                  <a:srgbClr val="F0F0F0"/>
                </a:solidFill>
              </a:defRPr>
            </a:pPr>
            <a:r>
              <a:rPr dirty="0"/>
              <a:t>Materia: </a:t>
            </a:r>
            <a:r>
              <a:rPr dirty="0" err="1"/>
              <a:t>Tópicos</a:t>
            </a:r>
            <a:r>
              <a:rPr dirty="0"/>
              <a:t> de </a:t>
            </a:r>
            <a:r>
              <a:rPr dirty="0" err="1"/>
              <a:t>Inteligencia</a:t>
            </a:r>
            <a:r>
              <a:rPr dirty="0"/>
              <a:t> Artificial</a:t>
            </a:r>
          </a:p>
          <a:p>
            <a:pPr algn="ctr">
              <a:defRPr sz="1600" b="0">
                <a:solidFill>
                  <a:srgbClr val="F0F0F0"/>
                </a:solidFill>
              </a:defRPr>
            </a:pPr>
            <a:r>
              <a:rPr dirty="0" err="1"/>
              <a:t>Institución</a:t>
            </a:r>
            <a:r>
              <a:rPr dirty="0"/>
              <a:t>: Universidad </a:t>
            </a:r>
            <a:r>
              <a:rPr dirty="0" err="1"/>
              <a:t>Autónoma</a:t>
            </a:r>
            <a:r>
              <a:rPr dirty="0"/>
              <a:t> de Sinaloa</a:t>
            </a:r>
          </a:p>
          <a:p>
            <a:pPr algn="ctr">
              <a:defRPr sz="1600" b="0">
                <a:solidFill>
                  <a:srgbClr val="F0F0F0"/>
                </a:solidFill>
              </a:defRPr>
            </a:pPr>
            <a:r>
              <a:rPr dirty="0"/>
              <a:t>Ciudad: Culiacán, Sinaloa</a:t>
            </a:r>
          </a:p>
          <a:p>
            <a:pPr algn="ctr">
              <a:defRPr sz="1600" b="0">
                <a:solidFill>
                  <a:srgbClr val="F0F0F0"/>
                </a:solidFill>
              </a:defRPr>
            </a:pPr>
            <a:r>
              <a:rPr dirty="0"/>
              <a:t>Año: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t>Ejemplos de Rutas Óptimas Generadas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840" y="1645920"/>
            <a:ext cx="40965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CENTRO DE DISTRIBUCIÓN 1: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Ruta: CD1 → T2 → T1 → T9 → T8 → T7 → T6 → T5 → T4 → T3 → CD1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Costo: 1.67 </a:t>
            </a:r>
            <a:r>
              <a:rPr dirty="0" err="1"/>
              <a:t>unidades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CENTRO DE DISTRIBUCIÓN 4: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Ruta: CD4 → T29 → T28 → T31 → T30 → T36 → T35 → T34 → T33 → T32 → CD4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Costo: 3.47 </a:t>
            </a:r>
            <a:r>
              <a:rPr dirty="0" err="1"/>
              <a:t>unidades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CENTRO DE DISTRIBUCIÓN 10: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Ruta: CD10 → T90 → T89 → T88 → T87 → T86 → T85 → T84 → T83 → T82 → CD10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Costo: 3.13 </a:t>
            </a:r>
            <a:r>
              <a:rPr dirty="0" err="1"/>
              <a:t>unidades</a:t>
            </a:r>
            <a:endParaRPr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425FC8-ED4D-E3E3-CCCF-BC6DD6ED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608"/>
          <a:stretch>
            <a:fillRect/>
          </a:stretch>
        </p:blipFill>
        <p:spPr>
          <a:xfrm>
            <a:off x="6233160" y="1645920"/>
            <a:ext cx="5196840" cy="4749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2212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rPr dirty="0" err="1"/>
              <a:t>Conclusiones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10515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CONCLUSIONES: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Recocido</a:t>
            </a:r>
            <a:r>
              <a:rPr dirty="0"/>
              <a:t> </a:t>
            </a:r>
            <a:r>
              <a:rPr dirty="0" err="1"/>
              <a:t>Simulado</a:t>
            </a:r>
            <a:r>
              <a:rPr dirty="0"/>
              <a:t> </a:t>
            </a:r>
            <a:r>
              <a:rPr dirty="0" err="1"/>
              <a:t>demostró</a:t>
            </a:r>
            <a:r>
              <a:rPr dirty="0"/>
              <a:t> ser </a:t>
            </a:r>
            <a:r>
              <a:rPr dirty="0" err="1"/>
              <a:t>herramienta</a:t>
            </a:r>
            <a:r>
              <a:rPr dirty="0"/>
              <a:t> </a:t>
            </a:r>
            <a:r>
              <a:rPr dirty="0" err="1"/>
              <a:t>poderosa</a:t>
            </a:r>
            <a:r>
              <a:rPr dirty="0"/>
              <a:t> para </a:t>
            </a:r>
            <a:r>
              <a:rPr dirty="0" err="1"/>
              <a:t>optimización</a:t>
            </a:r>
            <a:r>
              <a:rPr dirty="0"/>
              <a:t> </a:t>
            </a:r>
            <a:r>
              <a:rPr dirty="0" err="1"/>
              <a:t>logística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Reducción</a:t>
            </a:r>
            <a:r>
              <a:rPr dirty="0"/>
              <a:t> </a:t>
            </a:r>
            <a:r>
              <a:rPr dirty="0" err="1"/>
              <a:t>significativa</a:t>
            </a:r>
            <a:r>
              <a:rPr dirty="0"/>
              <a:t> de </a:t>
            </a:r>
            <a:r>
              <a:rPr dirty="0" err="1"/>
              <a:t>costos</a:t>
            </a:r>
            <a:r>
              <a:rPr dirty="0"/>
              <a:t> de </a:t>
            </a:r>
            <a:r>
              <a:rPr dirty="0" err="1"/>
              <a:t>transporte</a:t>
            </a:r>
            <a:r>
              <a:rPr dirty="0"/>
              <a:t> (37.77 </a:t>
            </a:r>
            <a:r>
              <a:rPr dirty="0" err="1"/>
              <a:t>unidades</a:t>
            </a:r>
            <a:r>
              <a:rPr dirty="0"/>
              <a:t> total)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Operadores</a:t>
            </a:r>
            <a:r>
              <a:rPr dirty="0"/>
              <a:t> de vecindad </a:t>
            </a:r>
            <a:r>
              <a:rPr dirty="0" err="1"/>
              <a:t>mejoraron</a:t>
            </a:r>
            <a:r>
              <a:rPr dirty="0"/>
              <a:t> </a:t>
            </a:r>
            <a:r>
              <a:rPr dirty="0" err="1"/>
              <a:t>capacidad</a:t>
            </a:r>
            <a:r>
              <a:rPr dirty="0"/>
              <a:t> de </a:t>
            </a:r>
            <a:r>
              <a:rPr dirty="0" err="1"/>
              <a:t>exploración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Integración</a:t>
            </a:r>
            <a:r>
              <a:rPr dirty="0"/>
              <a:t> </a:t>
            </a:r>
            <a:r>
              <a:rPr dirty="0" err="1"/>
              <a:t>exitosa</a:t>
            </a:r>
            <a:r>
              <a:rPr dirty="0"/>
              <a:t> de </a:t>
            </a:r>
            <a:r>
              <a:rPr dirty="0" err="1"/>
              <a:t>componentes</a:t>
            </a:r>
            <a:r>
              <a:rPr dirty="0"/>
              <a:t> </a:t>
            </a:r>
            <a:r>
              <a:rPr dirty="0" err="1"/>
              <a:t>computacionales</a:t>
            </a:r>
            <a:r>
              <a:rPr dirty="0"/>
              <a:t> y </a:t>
            </a:r>
            <a:r>
              <a:rPr dirty="0" err="1"/>
              <a:t>visuales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Validación</a:t>
            </a:r>
            <a:r>
              <a:rPr dirty="0"/>
              <a:t> </a:t>
            </a:r>
            <a:r>
              <a:rPr dirty="0" err="1"/>
              <a:t>geográfica</a:t>
            </a:r>
            <a:r>
              <a:rPr dirty="0"/>
              <a:t> </a:t>
            </a:r>
            <a:r>
              <a:rPr dirty="0" err="1"/>
              <a:t>mediante</a:t>
            </a:r>
            <a:r>
              <a:rPr dirty="0"/>
              <a:t> Folium </a:t>
            </a:r>
            <a:r>
              <a:rPr dirty="0" err="1"/>
              <a:t>fortaleció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modelo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18F57E-FA93-4E7A-2A87-E17813AB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34" y="3329934"/>
            <a:ext cx="6141731" cy="30708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t>Introducción y Planteamiento del Problema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51206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La </a:t>
            </a:r>
            <a:r>
              <a:rPr dirty="0" err="1"/>
              <a:t>distribución</a:t>
            </a:r>
            <a:r>
              <a:rPr dirty="0"/>
              <a:t> </a:t>
            </a:r>
            <a:r>
              <a:rPr dirty="0" err="1"/>
              <a:t>eficiente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cadenas</a:t>
            </a:r>
            <a:r>
              <a:rPr dirty="0"/>
              <a:t> de </a:t>
            </a:r>
            <a:r>
              <a:rPr dirty="0" err="1"/>
              <a:t>restaurantes</a:t>
            </a:r>
            <a:r>
              <a:rPr dirty="0"/>
              <a:t> o tiendas de </a:t>
            </a:r>
            <a:r>
              <a:rPr dirty="0" err="1"/>
              <a:t>conveniencia</a:t>
            </a:r>
            <a:r>
              <a:rPr dirty="0"/>
              <a:t> es un </a:t>
            </a:r>
            <a:r>
              <a:rPr dirty="0" err="1"/>
              <a:t>desafío</a:t>
            </a:r>
            <a:r>
              <a:rPr dirty="0"/>
              <a:t> </a:t>
            </a:r>
            <a:r>
              <a:rPr dirty="0" err="1"/>
              <a:t>logístico</a:t>
            </a:r>
            <a:r>
              <a:rPr dirty="0"/>
              <a:t> </a:t>
            </a:r>
            <a:r>
              <a:rPr dirty="0" err="1"/>
              <a:t>complejo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Variables </a:t>
            </a:r>
            <a:r>
              <a:rPr dirty="0" err="1"/>
              <a:t>críticas</a:t>
            </a:r>
            <a:r>
              <a:rPr dirty="0"/>
              <a:t>: </a:t>
            </a:r>
            <a:r>
              <a:rPr dirty="0" err="1"/>
              <a:t>costos</a:t>
            </a:r>
            <a:r>
              <a:rPr dirty="0"/>
              <a:t> de combustible, </a:t>
            </a:r>
            <a:r>
              <a:rPr dirty="0" err="1"/>
              <a:t>distancias</a:t>
            </a:r>
            <a:r>
              <a:rPr dirty="0"/>
              <a:t>, </a:t>
            </a:r>
            <a:r>
              <a:rPr dirty="0" err="1"/>
              <a:t>tiempos</a:t>
            </a:r>
            <a:r>
              <a:rPr dirty="0"/>
              <a:t> de </a:t>
            </a:r>
            <a:r>
              <a:rPr dirty="0" err="1"/>
              <a:t>entrega</a:t>
            </a:r>
            <a:r>
              <a:rPr dirty="0"/>
              <a:t>, </a:t>
            </a:r>
            <a:r>
              <a:rPr dirty="0" err="1"/>
              <a:t>disponibilidad</a:t>
            </a:r>
            <a:r>
              <a:rPr dirty="0"/>
              <a:t> de </a:t>
            </a:r>
            <a:r>
              <a:rPr dirty="0" err="1"/>
              <a:t>centros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En Culiacán, Sinaloa: </a:t>
            </a:r>
            <a:r>
              <a:rPr dirty="0" err="1"/>
              <a:t>dispersión</a:t>
            </a:r>
            <a:r>
              <a:rPr dirty="0"/>
              <a:t> </a:t>
            </a:r>
            <a:r>
              <a:rPr dirty="0" err="1"/>
              <a:t>geográfica</a:t>
            </a:r>
            <a:r>
              <a:rPr dirty="0"/>
              <a:t> y </a:t>
            </a:r>
            <a:r>
              <a:rPr dirty="0" err="1"/>
              <a:t>patrones</a:t>
            </a:r>
            <a:r>
              <a:rPr dirty="0"/>
              <a:t> de </a:t>
            </a:r>
            <a:r>
              <a:rPr dirty="0" err="1"/>
              <a:t>tráfico</a:t>
            </a:r>
            <a:r>
              <a:rPr dirty="0"/>
              <a:t> </a:t>
            </a:r>
            <a:r>
              <a:rPr dirty="0" err="1"/>
              <a:t>complican</a:t>
            </a:r>
            <a:r>
              <a:rPr dirty="0"/>
              <a:t> la </a:t>
            </a:r>
            <a:r>
              <a:rPr dirty="0" err="1"/>
              <a:t>planificación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Solución</a:t>
            </a:r>
            <a:r>
              <a:rPr dirty="0"/>
              <a:t> </a:t>
            </a:r>
            <a:r>
              <a:rPr dirty="0" err="1"/>
              <a:t>Propuesta</a:t>
            </a:r>
            <a:r>
              <a:rPr dirty="0"/>
              <a:t>: </a:t>
            </a:r>
            <a:r>
              <a:rPr dirty="0" err="1"/>
              <a:t>Algoritmos</a:t>
            </a:r>
            <a:r>
              <a:rPr dirty="0"/>
              <a:t> </a:t>
            </a:r>
            <a:r>
              <a:rPr dirty="0" err="1"/>
              <a:t>heurísticos</a:t>
            </a:r>
            <a:r>
              <a:rPr dirty="0"/>
              <a:t>, </a:t>
            </a:r>
            <a:r>
              <a:rPr dirty="0" err="1"/>
              <a:t>específicamente</a:t>
            </a:r>
            <a:r>
              <a:rPr dirty="0"/>
              <a:t> </a:t>
            </a:r>
            <a:r>
              <a:rPr dirty="0" err="1"/>
              <a:t>Recocido</a:t>
            </a:r>
            <a:r>
              <a:rPr dirty="0"/>
              <a:t> </a:t>
            </a:r>
            <a:r>
              <a:rPr dirty="0" err="1"/>
              <a:t>Simulado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Objetivo</a:t>
            </a:r>
            <a:r>
              <a:rPr dirty="0"/>
              <a:t>: </a:t>
            </a:r>
            <a:r>
              <a:rPr dirty="0" err="1"/>
              <a:t>Optimizar</a:t>
            </a:r>
            <a:r>
              <a:rPr dirty="0"/>
              <a:t> </a:t>
            </a:r>
            <a:r>
              <a:rPr dirty="0" err="1"/>
              <a:t>rutas</a:t>
            </a:r>
            <a:r>
              <a:rPr dirty="0"/>
              <a:t> </a:t>
            </a:r>
            <a:r>
              <a:rPr dirty="0" err="1"/>
              <a:t>reduciendo</a:t>
            </a:r>
            <a:r>
              <a:rPr dirty="0"/>
              <a:t> </a:t>
            </a:r>
            <a:r>
              <a:rPr dirty="0" err="1"/>
              <a:t>costo</a:t>
            </a:r>
            <a:r>
              <a:rPr dirty="0"/>
              <a:t> total </a:t>
            </a:r>
            <a:r>
              <a:rPr dirty="0" err="1"/>
              <a:t>asociado</a:t>
            </a:r>
            <a:r>
              <a:rPr dirty="0"/>
              <a:t> a combustible y </a:t>
            </a:r>
            <a:r>
              <a:rPr dirty="0" err="1"/>
              <a:t>distancias</a:t>
            </a: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36C664-7062-A309-E054-DAA9C79C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49"/>
          <a:stretch>
            <a:fillRect/>
          </a:stretch>
        </p:blipFill>
        <p:spPr>
          <a:xfrm>
            <a:off x="6470904" y="1914144"/>
            <a:ext cx="4596384" cy="4157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t>Objetivo General y Específicos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10515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OBJETIVO GENERAL: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Diseñar e implementar una solución computacional basada en Recocido Simulado para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optimizar rutas de distribución de productos comestibles en Culiacán, Sinaloa,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mejorando la eficiencia logística y reduciendo costos operativos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endParaRPr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OBJETIVOS ESPECÍFICOS: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Analizar el problema logístico de distribución en la zona de estudio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Modelar el problema como optimización combinatoria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Seleccionar y justificar el algoritmo heurístico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Desarrollar implementación en Python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Simular escenarios con datos reales/ficticios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Evaluar desempeño con métricas de costo y eficiencia</a:t>
            </a:r>
          </a:p>
        </p:txBody>
      </p:sp>
      <p:pic>
        <p:nvPicPr>
          <p:cNvPr id="1026" name="Picture 2" descr="Objetivo: qué es, significado, tipos y ejemplos - Enciclopedia Significados">
            <a:extLst>
              <a:ext uri="{FF2B5EF4-FFF2-40B4-BE49-F238E27FC236}">
                <a16:creationId xmlns:a16="http://schemas.microsoft.com/office/drawing/2014/main" id="{8AD78F18-62F4-F1E4-4628-72D2D43A8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0" y="2642616"/>
            <a:ext cx="438912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E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rPr dirty="0" err="1"/>
              <a:t>Modelado</a:t>
            </a:r>
            <a:r>
              <a:rPr dirty="0"/>
              <a:t> del </a:t>
            </a:r>
            <a:r>
              <a:rPr dirty="0" err="1"/>
              <a:t>Problema</a:t>
            </a:r>
            <a:r>
              <a:rPr dirty="0"/>
              <a:t> y </a:t>
            </a:r>
            <a:r>
              <a:rPr dirty="0" err="1"/>
              <a:t>Justificación</a:t>
            </a:r>
            <a:r>
              <a:rPr dirty="0"/>
              <a:t> del </a:t>
            </a:r>
            <a:r>
              <a:rPr dirty="0" err="1"/>
              <a:t>Método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10515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MODELADO: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Problema</a:t>
            </a:r>
            <a:r>
              <a:rPr dirty="0"/>
              <a:t> de </a:t>
            </a:r>
            <a:r>
              <a:rPr dirty="0" err="1"/>
              <a:t>optimización</a:t>
            </a:r>
            <a:r>
              <a:rPr dirty="0"/>
              <a:t> </a:t>
            </a:r>
            <a:r>
              <a:rPr dirty="0" err="1"/>
              <a:t>combinatoria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Nodos: Centros de </a:t>
            </a:r>
            <a:r>
              <a:rPr dirty="0" err="1"/>
              <a:t>Distribución</a:t>
            </a:r>
            <a:r>
              <a:rPr dirty="0"/>
              <a:t> (CDs) y tiendas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Aristas</a:t>
            </a:r>
            <a:r>
              <a:rPr dirty="0"/>
              <a:t>: Costos de </a:t>
            </a:r>
            <a:r>
              <a:rPr dirty="0" err="1"/>
              <a:t>desplazamiento</a:t>
            </a:r>
            <a:r>
              <a:rPr dirty="0"/>
              <a:t> (</a:t>
            </a:r>
            <a:r>
              <a:rPr dirty="0" err="1"/>
              <a:t>distancia</a:t>
            </a:r>
            <a:r>
              <a:rPr dirty="0"/>
              <a:t> + combustible)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Variación</a:t>
            </a:r>
            <a:r>
              <a:rPr dirty="0"/>
              <a:t> del </a:t>
            </a:r>
            <a:r>
              <a:rPr dirty="0" err="1"/>
              <a:t>Problema</a:t>
            </a:r>
            <a:r>
              <a:rPr dirty="0"/>
              <a:t> del </a:t>
            </a:r>
            <a:r>
              <a:rPr dirty="0" err="1"/>
              <a:t>Viajero</a:t>
            </a:r>
            <a:r>
              <a:rPr dirty="0"/>
              <a:t> (TSP) con </a:t>
            </a:r>
            <a:r>
              <a:rPr dirty="0" err="1"/>
              <a:t>múltiples</a:t>
            </a:r>
            <a:r>
              <a:rPr dirty="0"/>
              <a:t> </a:t>
            </a:r>
            <a:r>
              <a:rPr dirty="0" err="1"/>
              <a:t>orígenes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Complejidad</a:t>
            </a:r>
            <a:r>
              <a:rPr dirty="0"/>
              <a:t> </a:t>
            </a:r>
            <a:r>
              <a:rPr dirty="0" err="1"/>
              <a:t>exponencial</a:t>
            </a:r>
            <a:r>
              <a:rPr dirty="0"/>
              <a:t> con </a:t>
            </a:r>
            <a:r>
              <a:rPr dirty="0" err="1"/>
              <a:t>número</a:t>
            </a:r>
            <a:r>
              <a:rPr dirty="0"/>
              <a:t> de </a:t>
            </a:r>
            <a:r>
              <a:rPr dirty="0" err="1"/>
              <a:t>nodos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JUSTIFICACIÓN DEL RECOCIDO SIMULADO: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Escapa</a:t>
            </a:r>
            <a:r>
              <a:rPr dirty="0"/>
              <a:t> de </a:t>
            </a:r>
            <a:r>
              <a:rPr dirty="0" err="1"/>
              <a:t>óptimos</a:t>
            </a:r>
            <a:r>
              <a:rPr dirty="0"/>
              <a:t> locales </a:t>
            </a:r>
            <a:r>
              <a:rPr dirty="0" err="1"/>
              <a:t>mediante</a:t>
            </a:r>
            <a:r>
              <a:rPr dirty="0"/>
              <a:t> </a:t>
            </a:r>
            <a:r>
              <a:rPr dirty="0" err="1"/>
              <a:t>aceptación</a:t>
            </a:r>
            <a:r>
              <a:rPr dirty="0"/>
              <a:t> </a:t>
            </a:r>
            <a:r>
              <a:rPr dirty="0" err="1"/>
              <a:t>probabilística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Soluciones</a:t>
            </a:r>
            <a:r>
              <a:rPr dirty="0"/>
              <a:t> </a:t>
            </a:r>
            <a:r>
              <a:rPr dirty="0" err="1"/>
              <a:t>eficientes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tiempo</a:t>
            </a:r>
            <a:r>
              <a:rPr dirty="0"/>
              <a:t> </a:t>
            </a:r>
            <a:r>
              <a:rPr dirty="0" err="1"/>
              <a:t>razonable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Alternativa </a:t>
            </a:r>
            <a:r>
              <a:rPr dirty="0" err="1"/>
              <a:t>práctica</a:t>
            </a:r>
            <a:r>
              <a:rPr dirty="0"/>
              <a:t> a </a:t>
            </a:r>
            <a:r>
              <a:rPr dirty="0" err="1"/>
              <a:t>algoritmos</a:t>
            </a:r>
            <a:r>
              <a:rPr dirty="0"/>
              <a:t> </a:t>
            </a:r>
            <a:r>
              <a:rPr dirty="0" err="1"/>
              <a:t>exactos</a:t>
            </a:r>
            <a:r>
              <a:rPr dirty="0"/>
              <a:t> </a:t>
            </a:r>
            <a:r>
              <a:rPr dirty="0" err="1"/>
              <a:t>costosos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Equilibrio</a:t>
            </a:r>
            <a:r>
              <a:rPr dirty="0"/>
              <a:t> entre </a:t>
            </a:r>
            <a:r>
              <a:rPr dirty="0" err="1"/>
              <a:t>exploración</a:t>
            </a:r>
            <a:r>
              <a:rPr dirty="0"/>
              <a:t> global y </a:t>
            </a:r>
            <a:r>
              <a:rPr dirty="0" err="1"/>
              <a:t>explotación</a:t>
            </a:r>
            <a:r>
              <a:rPr dirty="0"/>
              <a:t> local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4920D1-DDA5-577A-D8F8-2D133F6C5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49" y="1913641"/>
            <a:ext cx="330791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rPr dirty="0" err="1"/>
              <a:t>Algoritmo</a:t>
            </a:r>
            <a:r>
              <a:rPr dirty="0"/>
              <a:t> de </a:t>
            </a:r>
            <a:r>
              <a:rPr dirty="0" err="1"/>
              <a:t>Recocido</a:t>
            </a:r>
            <a:r>
              <a:rPr dirty="0"/>
              <a:t> </a:t>
            </a:r>
            <a:r>
              <a:rPr dirty="0" err="1"/>
              <a:t>Simulado</a:t>
            </a:r>
            <a:r>
              <a:rPr dirty="0"/>
              <a:t> - </a:t>
            </a:r>
            <a:r>
              <a:rPr dirty="0" err="1"/>
              <a:t>Principios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388807" y="1645920"/>
            <a:ext cx="10515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PRINCIPIOS FUNDAMENTALES: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Inspirado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proceso</a:t>
            </a:r>
            <a:r>
              <a:rPr dirty="0"/>
              <a:t> </a:t>
            </a:r>
            <a:r>
              <a:rPr dirty="0" err="1"/>
              <a:t>físico</a:t>
            </a:r>
            <a:r>
              <a:rPr dirty="0"/>
              <a:t> de </a:t>
            </a:r>
            <a:r>
              <a:rPr dirty="0" err="1"/>
              <a:t>enfriamiento</a:t>
            </a:r>
            <a:r>
              <a:rPr dirty="0"/>
              <a:t> de </a:t>
            </a:r>
            <a:r>
              <a:rPr dirty="0" err="1"/>
              <a:t>metales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Solución</a:t>
            </a:r>
            <a:r>
              <a:rPr dirty="0"/>
              <a:t> </a:t>
            </a:r>
            <a:r>
              <a:rPr dirty="0" err="1"/>
              <a:t>inicial</a:t>
            </a:r>
            <a:r>
              <a:rPr dirty="0"/>
              <a:t>: Ruta </a:t>
            </a:r>
            <a:r>
              <a:rPr dirty="0" err="1"/>
              <a:t>aleatoria</a:t>
            </a:r>
            <a:r>
              <a:rPr dirty="0"/>
              <a:t> (CD → Tiendas → CD)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Vecindad: </a:t>
            </a:r>
            <a:r>
              <a:rPr dirty="0" err="1"/>
              <a:t>Intercambio</a:t>
            </a:r>
            <a:r>
              <a:rPr dirty="0"/>
              <a:t> de dos tiendas </a:t>
            </a:r>
            <a:r>
              <a:rPr dirty="0" err="1"/>
              <a:t>aleatorias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Criterio</a:t>
            </a:r>
            <a:r>
              <a:rPr dirty="0"/>
              <a:t> de </a:t>
            </a:r>
            <a:r>
              <a:rPr dirty="0" err="1"/>
              <a:t>Aceptación</a:t>
            </a:r>
            <a:r>
              <a:rPr dirty="0"/>
              <a:t>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  - </a:t>
            </a:r>
            <a:r>
              <a:rPr dirty="0" err="1"/>
              <a:t>Acepta</a:t>
            </a:r>
            <a:r>
              <a:rPr dirty="0"/>
              <a:t> </a:t>
            </a:r>
            <a:r>
              <a:rPr dirty="0" err="1"/>
              <a:t>siempre</a:t>
            </a:r>
            <a:r>
              <a:rPr dirty="0"/>
              <a:t> </a:t>
            </a:r>
            <a:r>
              <a:rPr dirty="0" err="1"/>
              <a:t>mejoras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costo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  - </a:t>
            </a:r>
            <a:r>
              <a:rPr dirty="0" err="1"/>
              <a:t>Acepta</a:t>
            </a:r>
            <a:r>
              <a:rPr dirty="0"/>
              <a:t> </a:t>
            </a:r>
            <a:r>
              <a:rPr dirty="0" err="1"/>
              <a:t>soluciones</a:t>
            </a:r>
            <a:r>
              <a:rPr dirty="0"/>
              <a:t> </a:t>
            </a:r>
            <a:r>
              <a:rPr dirty="0" err="1"/>
              <a:t>peores</a:t>
            </a:r>
            <a:r>
              <a:rPr dirty="0"/>
              <a:t> con </a:t>
            </a:r>
            <a:r>
              <a:rPr dirty="0" err="1"/>
              <a:t>probabilidad</a:t>
            </a:r>
            <a:r>
              <a:rPr dirty="0"/>
              <a:t> P = exp(-Δ/T)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Enfriamiento</a:t>
            </a:r>
            <a:r>
              <a:rPr dirty="0"/>
              <a:t>: </a:t>
            </a:r>
            <a:r>
              <a:rPr dirty="0" err="1"/>
              <a:t>Temperatura</a:t>
            </a:r>
            <a:r>
              <a:rPr dirty="0"/>
              <a:t> </a:t>
            </a:r>
            <a:r>
              <a:rPr dirty="0" err="1"/>
              <a:t>disminuye</a:t>
            </a:r>
            <a:r>
              <a:rPr dirty="0"/>
              <a:t> </a:t>
            </a:r>
            <a:r>
              <a:rPr dirty="0" err="1"/>
              <a:t>gradualmente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Convergencia</a:t>
            </a:r>
            <a:r>
              <a:rPr dirty="0"/>
              <a:t>: Sistema </a:t>
            </a:r>
            <a:r>
              <a:rPr dirty="0" err="1"/>
              <a:t>tiende</a:t>
            </a:r>
            <a:r>
              <a:rPr dirty="0"/>
              <a:t> a </a:t>
            </a:r>
            <a:r>
              <a:rPr dirty="0" err="1"/>
              <a:t>solución</a:t>
            </a:r>
            <a:r>
              <a:rPr dirty="0"/>
              <a:t> </a:t>
            </a:r>
            <a:r>
              <a:rPr dirty="0" err="1"/>
              <a:t>estable</a:t>
            </a:r>
            <a:r>
              <a:rPr dirty="0"/>
              <a:t> de </a:t>
            </a:r>
            <a:r>
              <a:rPr dirty="0" err="1"/>
              <a:t>mínimo</a:t>
            </a:r>
            <a:r>
              <a:rPr dirty="0"/>
              <a:t> </a:t>
            </a:r>
            <a:r>
              <a:rPr dirty="0" err="1"/>
              <a:t>costo</a:t>
            </a:r>
            <a:endParaRPr dirty="0"/>
          </a:p>
        </p:txBody>
      </p:sp>
      <p:pic>
        <p:nvPicPr>
          <p:cNvPr id="6" name="Google Shape;115;p20">
            <a:extLst>
              <a:ext uri="{FF2B5EF4-FFF2-40B4-BE49-F238E27FC236}">
                <a16:creationId xmlns:a16="http://schemas.microsoft.com/office/drawing/2014/main" id="{96E95A43-631C-C36E-ECF5-00EB15372C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77794" y="2194560"/>
            <a:ext cx="5447150" cy="3895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t>Implementación - Código Recocido Simulado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10515600" cy="4708981"/>
          </a:xfrm>
          <a:prstGeom prst="rect">
            <a:avLst/>
          </a:prstGeom>
          <a:solidFill>
            <a:srgbClr val="282828"/>
          </a:solidFill>
          <a:ln w="19050">
            <a:solidFill>
              <a:srgbClr val="009696"/>
            </a:solidFill>
          </a:ln>
        </p:spPr>
        <p:txBody>
          <a:bodyPr wrap="square">
            <a:spAutoFit/>
          </a:bodyPr>
          <a:lstStyle/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def </a:t>
            </a:r>
            <a:r>
              <a:rPr dirty="0" err="1"/>
              <a:t>recocido_simulado</a:t>
            </a:r>
            <a:r>
              <a:rPr dirty="0"/>
              <a:t>(</a:t>
            </a:r>
            <a:r>
              <a:rPr dirty="0" err="1"/>
              <a:t>matriz_costos</a:t>
            </a:r>
            <a:r>
              <a:rPr dirty="0"/>
              <a:t>, cd, </a:t>
            </a:r>
            <a:r>
              <a:rPr dirty="0" err="1"/>
              <a:t>tiendas_asignadas</a:t>
            </a:r>
            <a:r>
              <a:rPr dirty="0"/>
              <a:t>, 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         </a:t>
            </a:r>
            <a:r>
              <a:rPr dirty="0" err="1"/>
              <a:t>temp_inicial</a:t>
            </a:r>
            <a:r>
              <a:rPr dirty="0"/>
              <a:t>, </a:t>
            </a:r>
            <a:r>
              <a:rPr dirty="0" err="1"/>
              <a:t>tasa_enfriamiento</a:t>
            </a:r>
            <a:r>
              <a:rPr dirty="0"/>
              <a:t>, </a:t>
            </a:r>
            <a:r>
              <a:rPr dirty="0" err="1"/>
              <a:t>num_iteraciones</a:t>
            </a:r>
            <a:r>
              <a:rPr dirty="0"/>
              <a:t>):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# </a:t>
            </a:r>
            <a:r>
              <a:rPr dirty="0" err="1"/>
              <a:t>Solución</a:t>
            </a:r>
            <a:r>
              <a:rPr dirty="0"/>
              <a:t> </a:t>
            </a:r>
            <a:r>
              <a:rPr dirty="0" err="1"/>
              <a:t>inicial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</a:t>
            </a:r>
            <a:r>
              <a:rPr dirty="0" err="1"/>
              <a:t>sol_actual</a:t>
            </a:r>
            <a:r>
              <a:rPr dirty="0"/>
              <a:t> = </a:t>
            </a:r>
            <a:r>
              <a:rPr dirty="0" err="1"/>
              <a:t>generar_solucion_inicial</a:t>
            </a:r>
            <a:r>
              <a:rPr dirty="0"/>
              <a:t>(cd, </a:t>
            </a:r>
            <a:r>
              <a:rPr dirty="0" err="1"/>
              <a:t>tiendas_asignadas</a:t>
            </a:r>
            <a:r>
              <a:rPr dirty="0"/>
              <a:t>)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</a:t>
            </a:r>
            <a:r>
              <a:rPr dirty="0" err="1"/>
              <a:t>costo_actual</a:t>
            </a:r>
            <a:r>
              <a:rPr dirty="0"/>
              <a:t> = </a:t>
            </a:r>
            <a:r>
              <a:rPr dirty="0" err="1"/>
              <a:t>calcular_costo_ruta</a:t>
            </a:r>
            <a:r>
              <a:rPr dirty="0"/>
              <a:t>(</a:t>
            </a:r>
            <a:r>
              <a:rPr dirty="0" err="1"/>
              <a:t>sol_actual</a:t>
            </a:r>
            <a:r>
              <a:rPr dirty="0"/>
              <a:t>, </a:t>
            </a:r>
            <a:r>
              <a:rPr dirty="0" err="1"/>
              <a:t>matriz_costos</a:t>
            </a:r>
            <a:r>
              <a:rPr dirty="0"/>
              <a:t>)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</a:t>
            </a:r>
            <a:r>
              <a:rPr dirty="0" err="1"/>
              <a:t>mejor_sol</a:t>
            </a:r>
            <a:r>
              <a:rPr dirty="0"/>
              <a:t> = </a:t>
            </a:r>
            <a:r>
              <a:rPr dirty="0" err="1"/>
              <a:t>sol_actual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</a:t>
            </a:r>
            <a:r>
              <a:rPr dirty="0" err="1"/>
              <a:t>mejor_costo</a:t>
            </a:r>
            <a:r>
              <a:rPr dirty="0"/>
              <a:t> = </a:t>
            </a:r>
            <a:r>
              <a:rPr dirty="0" err="1"/>
              <a:t>costo_actual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</a:t>
            </a:r>
            <a:r>
              <a:rPr dirty="0" err="1"/>
              <a:t>temperatura</a:t>
            </a:r>
            <a:r>
              <a:rPr dirty="0"/>
              <a:t> = </a:t>
            </a:r>
            <a:r>
              <a:rPr dirty="0" err="1"/>
              <a:t>temp_inicial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for </a:t>
            </a:r>
            <a:r>
              <a:rPr dirty="0" err="1"/>
              <a:t>i</a:t>
            </a:r>
            <a:r>
              <a:rPr dirty="0"/>
              <a:t> in range(</a:t>
            </a:r>
            <a:r>
              <a:rPr dirty="0" err="1"/>
              <a:t>num_iteraciones</a:t>
            </a:r>
            <a:r>
              <a:rPr dirty="0"/>
              <a:t>):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# </a:t>
            </a:r>
            <a:r>
              <a:rPr dirty="0" err="1"/>
              <a:t>Generar</a:t>
            </a:r>
            <a:r>
              <a:rPr dirty="0"/>
              <a:t> </a:t>
            </a:r>
            <a:r>
              <a:rPr dirty="0" err="1"/>
              <a:t>vecino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</a:t>
            </a:r>
            <a:r>
              <a:rPr dirty="0" err="1"/>
              <a:t>vecino</a:t>
            </a:r>
            <a:r>
              <a:rPr dirty="0"/>
              <a:t> = </a:t>
            </a:r>
            <a:r>
              <a:rPr dirty="0" err="1"/>
              <a:t>generar_vecino</a:t>
            </a:r>
            <a:r>
              <a:rPr dirty="0"/>
              <a:t>(</a:t>
            </a:r>
            <a:r>
              <a:rPr dirty="0" err="1"/>
              <a:t>sol_actual</a:t>
            </a:r>
            <a:r>
              <a:rPr dirty="0"/>
              <a:t>)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</a:t>
            </a:r>
            <a:r>
              <a:rPr dirty="0" err="1"/>
              <a:t>costo_vecino</a:t>
            </a:r>
            <a:r>
              <a:rPr dirty="0"/>
              <a:t> = </a:t>
            </a:r>
            <a:r>
              <a:rPr dirty="0" err="1"/>
              <a:t>calcular_costo_ruta</a:t>
            </a:r>
            <a:r>
              <a:rPr dirty="0"/>
              <a:t>(</a:t>
            </a:r>
            <a:r>
              <a:rPr dirty="0" err="1"/>
              <a:t>vecino</a:t>
            </a:r>
            <a:r>
              <a:rPr dirty="0"/>
              <a:t>, </a:t>
            </a:r>
            <a:r>
              <a:rPr dirty="0" err="1"/>
              <a:t>matriz_costos</a:t>
            </a:r>
            <a:r>
              <a:rPr dirty="0"/>
              <a:t>)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delta = </a:t>
            </a:r>
            <a:r>
              <a:rPr dirty="0" err="1"/>
              <a:t>costo_vecino</a:t>
            </a:r>
            <a:r>
              <a:rPr dirty="0"/>
              <a:t> - </a:t>
            </a:r>
            <a:r>
              <a:rPr dirty="0" err="1"/>
              <a:t>costo_actual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# </a:t>
            </a:r>
            <a:r>
              <a:rPr dirty="0" err="1"/>
              <a:t>Criterio</a:t>
            </a:r>
            <a:r>
              <a:rPr dirty="0"/>
              <a:t> de </a:t>
            </a:r>
            <a:r>
              <a:rPr dirty="0" err="1"/>
              <a:t>aceptación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if delta &lt; 0 or </a:t>
            </a:r>
            <a:r>
              <a:rPr dirty="0" err="1"/>
              <a:t>random.random</a:t>
            </a:r>
            <a:r>
              <a:rPr dirty="0"/>
              <a:t>() &lt; </a:t>
            </a:r>
            <a:r>
              <a:rPr dirty="0" err="1"/>
              <a:t>math.exp</a:t>
            </a:r>
            <a:r>
              <a:rPr dirty="0"/>
              <a:t>(-delta/</a:t>
            </a:r>
            <a:r>
              <a:rPr dirty="0" err="1"/>
              <a:t>temperatura</a:t>
            </a:r>
            <a:r>
              <a:rPr dirty="0"/>
              <a:t>):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    </a:t>
            </a:r>
            <a:r>
              <a:rPr dirty="0" err="1"/>
              <a:t>sol_actual</a:t>
            </a:r>
            <a:r>
              <a:rPr dirty="0"/>
              <a:t> = </a:t>
            </a:r>
            <a:r>
              <a:rPr dirty="0" err="1"/>
              <a:t>vecino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    </a:t>
            </a:r>
            <a:r>
              <a:rPr dirty="0" err="1"/>
              <a:t>costo_actual</a:t>
            </a:r>
            <a:r>
              <a:rPr dirty="0"/>
              <a:t> = </a:t>
            </a:r>
            <a:r>
              <a:rPr dirty="0" err="1"/>
              <a:t>costo_vecino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    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# </a:t>
            </a:r>
            <a:r>
              <a:rPr dirty="0" err="1"/>
              <a:t>Actualizar</a:t>
            </a:r>
            <a:r>
              <a:rPr dirty="0"/>
              <a:t> </a:t>
            </a:r>
            <a:r>
              <a:rPr dirty="0" err="1"/>
              <a:t>mejor</a:t>
            </a:r>
            <a:r>
              <a:rPr dirty="0"/>
              <a:t> </a:t>
            </a:r>
            <a:r>
              <a:rPr dirty="0" err="1"/>
              <a:t>solución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if </a:t>
            </a:r>
            <a:r>
              <a:rPr dirty="0" err="1"/>
              <a:t>costo_actual</a:t>
            </a:r>
            <a:r>
              <a:rPr dirty="0"/>
              <a:t> &lt; </a:t>
            </a:r>
            <a:r>
              <a:rPr dirty="0" err="1"/>
              <a:t>mejor_costo</a:t>
            </a:r>
            <a:r>
              <a:rPr dirty="0"/>
              <a:t>: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    </a:t>
            </a:r>
            <a:r>
              <a:rPr dirty="0" err="1"/>
              <a:t>mejor_sol</a:t>
            </a:r>
            <a:r>
              <a:rPr dirty="0"/>
              <a:t> = </a:t>
            </a:r>
            <a:r>
              <a:rPr dirty="0" err="1"/>
              <a:t>sol_actual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    </a:t>
            </a:r>
            <a:r>
              <a:rPr dirty="0" err="1"/>
              <a:t>mejor_costo</a:t>
            </a:r>
            <a:r>
              <a:rPr dirty="0"/>
              <a:t> = </a:t>
            </a:r>
            <a:r>
              <a:rPr dirty="0" err="1"/>
              <a:t>costo_actual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    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# </a:t>
            </a:r>
            <a:r>
              <a:rPr dirty="0" err="1"/>
              <a:t>Enfriamiento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</a:t>
            </a:r>
            <a:r>
              <a:rPr dirty="0" err="1"/>
              <a:t>temperatura</a:t>
            </a:r>
            <a:r>
              <a:rPr dirty="0"/>
              <a:t> *= </a:t>
            </a:r>
            <a:r>
              <a:rPr dirty="0" err="1"/>
              <a:t>tasa_enfriamiento</a:t>
            </a:r>
            <a:endParaRPr dirty="0"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    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rPr dirty="0"/>
              <a:t>    return </a:t>
            </a:r>
            <a:r>
              <a:rPr dirty="0" err="1"/>
              <a:t>mejor_sol</a:t>
            </a:r>
            <a:r>
              <a:rPr dirty="0"/>
              <a:t>, </a:t>
            </a:r>
            <a:r>
              <a:rPr dirty="0" err="1"/>
              <a:t>mejor_costo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t>Funciones Auxiliares del Algoritmo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10515600" cy="2743200"/>
          </a:xfrm>
          <a:prstGeom prst="rect">
            <a:avLst/>
          </a:prstGeom>
          <a:solidFill>
            <a:srgbClr val="282828"/>
          </a:solidFill>
          <a:ln w="19050">
            <a:solidFill>
              <a:srgbClr val="009696"/>
            </a:solidFill>
          </a:ln>
        </p:spPr>
        <p:txBody>
          <a:bodyPr wrap="square">
            <a:spAutoFit/>
          </a:bodyPr>
          <a:lstStyle/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def generar_solucion_inicial(cd, tiendas_asignadas):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return [cd] + random.sample(tiendas_asignadas, 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        len(tiendas_asignadas)) + [cd]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endParaRPr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def generar_vecino(ruta):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nueva_ruta = ruta[:]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idx1, idx2 = random.sample(range(1, len(ruta)-1), 2)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nueva_ruta[idx1], nueva_ruta[idx2] = nueva_ruta[idx2], nueva_ruta[idx1]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return nueva_ruta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endParaRPr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def calcular_costo_ruta(ruta, matriz_costos):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costo_total = 0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for i in range(len(ruta) - 1):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    costo_total += matriz_costos[ruta[i]][ruta[i+1]]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return costo_total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4572000"/>
            <a:ext cx="10515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C8C8C8"/>
                </a:solidFill>
              </a:defRPr>
            </a:pPr>
            <a:r>
              <a:t>Funciones clave del algoritmo: generación de solución inicial, creación de vecinos mediante intercambio, y cálculo de costo de ruta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9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t>Validación Geográfica y Generación de Mapa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5029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RETO IDENTIFICADO: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Mapa geoespacial inicial con errores en coordenadas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Imposibilidad de visualización correcta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endParaRPr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SOLUCIÓN IMPLEMENTADA: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Script Python con librería Folium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Mapa interactivo con centros (rojo) y tiendas (azul)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Validación de coherencia geográfica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t>• Archivo HTML para visualización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1645920"/>
            <a:ext cx="5029200" cy="3657600"/>
          </a:xfrm>
          <a:prstGeom prst="rect">
            <a:avLst/>
          </a:prstGeom>
          <a:solidFill>
            <a:srgbClr val="282828"/>
          </a:solidFill>
          <a:ln w="19050">
            <a:solidFill>
              <a:srgbClr val="009696"/>
            </a:solidFill>
          </a:ln>
        </p:spPr>
        <p:txBody>
          <a:bodyPr wrap="square">
            <a:spAutoFit/>
          </a:bodyPr>
          <a:lstStyle/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import folium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import pandas as pd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endParaRPr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# Cargar datos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df = pd.read_excel("datos_distribution_tiendas.xlsx")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centro_mapa = [df["Latitud_MGS84"].mean(), 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           df["Longitud_MGS84"].mean()]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endParaRPr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# Crear mapa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mapa = folium.Map(location=centro_mapa, zoom_start=10)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endParaRPr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# Agregar marcadores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for _, fila in df.iterrows():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color = "red" if "Distribución" in fila["Tipo"] else "blue"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folium.CircleMarker(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    location=[fila["Latitud_MGS84"], fila["Longitud_MGS84"]],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    radius=6, color=color, fill=True,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    popup=fila["Nombre"]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    ).add_to(mapa)</a:t>
            </a:r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endParaRPr/>
          </a:p>
          <a:p>
            <a:pPr algn="l">
              <a:defRPr sz="1000">
                <a:solidFill>
                  <a:srgbClr val="C8FFC8"/>
                </a:solidFill>
                <a:latin typeface="Consolas"/>
              </a:defRPr>
            </a:pPr>
            <a:r>
              <a:t>mapa.save("mapa_corregido.html")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229600" y="-914400"/>
            <a:ext cx="2743200" cy="2743200"/>
          </a:xfrm>
          <a:prstGeom prst="ellipse">
            <a:avLst/>
          </a:prstGeom>
          <a:solidFill>
            <a:srgbClr val="1E3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-914400" y="4572000"/>
            <a:ext cx="1828800" cy="1828800"/>
          </a:xfrm>
          <a:prstGeom prst="rect">
            <a:avLst/>
          </a:prstGeom>
          <a:solidFill>
            <a:srgbClr val="285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4682B4"/>
                </a:solidFill>
              </a:defRPr>
            </a:pPr>
            <a:r>
              <a:t>Resultados Clave de la Optimización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10515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ESCENARIO OPTIMIZADO: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10 Centros de </a:t>
            </a:r>
            <a:r>
              <a:rPr dirty="0" err="1"/>
              <a:t>Distribución</a:t>
            </a:r>
            <a:r>
              <a:rPr dirty="0"/>
              <a:t> (CDs)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90 tiendas </a:t>
            </a:r>
            <a:r>
              <a:rPr dirty="0" err="1"/>
              <a:t>en</a:t>
            </a:r>
            <a:r>
              <a:rPr dirty="0"/>
              <a:t> total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9 tiendas </a:t>
            </a:r>
            <a:r>
              <a:rPr dirty="0" err="1"/>
              <a:t>asignadas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CD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RESULTADOS DE CONVERGENCIA: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Optimización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&lt; 30,000 </a:t>
            </a:r>
            <a:r>
              <a:rPr dirty="0" err="1"/>
              <a:t>iteraciones</a:t>
            </a:r>
            <a:r>
              <a:rPr dirty="0"/>
              <a:t> </a:t>
            </a:r>
            <a:r>
              <a:rPr dirty="0" err="1"/>
              <a:t>por</a:t>
            </a:r>
            <a:r>
              <a:rPr dirty="0"/>
              <a:t> CD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</a:t>
            </a:r>
            <a:r>
              <a:rPr dirty="0" err="1"/>
              <a:t>Convergencia</a:t>
            </a:r>
            <a:r>
              <a:rPr dirty="0"/>
              <a:t> </a:t>
            </a:r>
            <a:r>
              <a:rPr dirty="0" err="1"/>
              <a:t>rápida</a:t>
            </a:r>
            <a:r>
              <a:rPr dirty="0"/>
              <a:t> y </a:t>
            </a:r>
            <a:r>
              <a:rPr dirty="0" err="1"/>
              <a:t>estable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Costo Total Global </a:t>
            </a:r>
            <a:r>
              <a:rPr dirty="0" err="1"/>
              <a:t>Optimizado</a:t>
            </a:r>
            <a:r>
              <a:rPr dirty="0"/>
              <a:t>: 37.77 </a:t>
            </a:r>
            <a:r>
              <a:rPr dirty="0" err="1"/>
              <a:t>unidades</a:t>
            </a: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endParaRPr dirty="0"/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EJEMPLOS DE COSTOS POR CD:</a:t>
            </a:r>
          </a:p>
          <a:p>
            <a:pPr>
              <a:defRPr sz="1600">
                <a:solidFill>
                  <a:srgbClr val="F0F0F0"/>
                </a:solidFill>
                <a:latin typeface="Arial"/>
              </a:defRPr>
            </a:pPr>
            <a:r>
              <a:rPr dirty="0"/>
              <a:t>• CD 1: 1.67 </a:t>
            </a:r>
            <a:r>
              <a:rPr dirty="0" err="1"/>
              <a:t>unidades</a:t>
            </a:r>
            <a:r>
              <a:rPr dirty="0"/>
              <a:t> | CD 2: 4.05 </a:t>
            </a:r>
            <a:r>
              <a:rPr dirty="0" err="1"/>
              <a:t>unidades</a:t>
            </a:r>
            <a:r>
              <a:rPr dirty="0"/>
              <a:t> | CD 10: 3.13 </a:t>
            </a:r>
            <a:r>
              <a:rPr dirty="0" err="1"/>
              <a:t>unidades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BD307B-DB6B-C91B-B283-9066E107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64" y="1857661"/>
            <a:ext cx="4200140" cy="41485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1258</Words>
  <Application>Microsoft Office PowerPoint</Application>
  <PresentationFormat>Panorámica</PresentationFormat>
  <Paragraphs>162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keywords/>
  <dc:description>generated using python-pptx</dc:description>
  <cp:lastModifiedBy>Dario Corrales</cp:lastModifiedBy>
  <cp:revision>3</cp:revision>
  <dcterms:created xsi:type="dcterms:W3CDTF">2013-01-27T09:14:16Z</dcterms:created>
  <dcterms:modified xsi:type="dcterms:W3CDTF">2025-10-13T01:51:10Z</dcterms:modified>
  <cp:category/>
</cp:coreProperties>
</file>